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61" r:id="rId4"/>
    <p:sldId id="260" r:id="rId5"/>
    <p:sldId id="258" r:id="rId6"/>
    <p:sldId id="259" r:id="rId7"/>
  </p:sldIdLst>
  <p:sldSz cx="12192000" cy="6858000"/>
  <p:notesSz cx="6858000" cy="9144000"/>
  <p:defaultTex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72"/>
    <p:restoredTop sz="82577"/>
  </p:normalViewPr>
  <p:slideViewPr>
    <p:cSldViewPr snapToGrid="0">
      <p:cViewPr varScale="1">
        <p:scale>
          <a:sx n="97" d="100"/>
          <a:sy n="97" d="100"/>
        </p:scale>
        <p:origin x="7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671DC-9753-0048-9119-CD0F804EDBB8}" type="datetimeFigureOut">
              <a:rPr lang="en-FR" smtClean="0"/>
              <a:t>02/07/2026</a:t>
            </a:fld>
            <a:endParaRPr lang="en-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9C820-9E5A-2F44-BD3D-31175DF50D8E}" type="slidenum">
              <a:rPr lang="en-FR" smtClean="0"/>
              <a:t>‹#›</a:t>
            </a:fld>
            <a:endParaRPr lang="en-FR"/>
          </a:p>
        </p:txBody>
      </p:sp>
    </p:spTree>
    <p:extLst>
      <p:ext uri="{BB962C8B-B14F-4D97-AF65-F5344CB8AC3E}">
        <p14:creationId xmlns:p14="http://schemas.microsoft.com/office/powerpoint/2010/main" val="2721024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R" dirty="0"/>
              <a:t>Also - </a:t>
            </a:r>
            <a:r>
              <a:rPr lang="en-GB" dirty="0"/>
              <a:t>EU weighs weaker data centre climate rules in win for Big Tech, FT - https://</a:t>
            </a:r>
            <a:r>
              <a:rPr lang="en-GB" dirty="0" err="1"/>
              <a:t>www.ft.com</a:t>
            </a:r>
            <a:r>
              <a:rPr lang="en-GB" dirty="0"/>
              <a:t>/content/21358a9a-b93b-443c-8a68-6fed89c8b3a6?syn-25a6b1a6=1</a:t>
            </a:r>
          </a:p>
          <a:p>
            <a:r>
              <a:rPr lang="en-GB" dirty="0"/>
              <a:t>'Our infrastructure was designed for a climate that no longer exists': France's unfinished reckoning with increasing heatwaves - https://</a:t>
            </a:r>
            <a:r>
              <a:rPr lang="en-GB" dirty="0" err="1"/>
              <a:t>www.lemonde.fr</a:t>
            </a:r>
            <a:r>
              <a:rPr lang="en-GB" dirty="0"/>
              <a:t>/</a:t>
            </a:r>
            <a:r>
              <a:rPr lang="en-GB" dirty="0" err="1"/>
              <a:t>en</a:t>
            </a:r>
            <a:r>
              <a:rPr lang="en-GB" dirty="0"/>
              <a:t>/</a:t>
            </a:r>
            <a:r>
              <a:rPr lang="en-GB" dirty="0" err="1"/>
              <a:t>france</a:t>
            </a:r>
            <a:r>
              <a:rPr lang="en-GB" dirty="0"/>
              <a:t>/article/2026/06/28/our-infrastructure-was-designed-for-a-climate-that-no-longer-exists-france-s-unfinished-reckoning-with-increasing-heatwaves_6754944_7.html</a:t>
            </a:r>
          </a:p>
          <a:p>
            <a:endParaRPr lang="en-FR" dirty="0"/>
          </a:p>
        </p:txBody>
      </p:sp>
      <p:sp>
        <p:nvSpPr>
          <p:cNvPr id="4" name="Slide Number Placeholder 3"/>
          <p:cNvSpPr>
            <a:spLocks noGrp="1"/>
          </p:cNvSpPr>
          <p:nvPr>
            <p:ph type="sldNum" sz="quarter" idx="5"/>
          </p:nvPr>
        </p:nvSpPr>
        <p:spPr/>
        <p:txBody>
          <a:bodyPr/>
          <a:lstStyle/>
          <a:p>
            <a:fld id="{C979C820-9E5A-2F44-BD3D-31175DF50D8E}" type="slidenum">
              <a:rPr lang="en-FR" smtClean="0"/>
              <a:t>2</a:t>
            </a:fld>
            <a:endParaRPr lang="en-FR"/>
          </a:p>
        </p:txBody>
      </p:sp>
    </p:spTree>
    <p:extLst>
      <p:ext uri="{BB962C8B-B14F-4D97-AF65-F5344CB8AC3E}">
        <p14:creationId xmlns:p14="http://schemas.microsoft.com/office/powerpoint/2010/main" val="2655534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495D1-B5AD-D220-3B69-3745A22FE7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136C2-8C18-EB22-4997-8E8EBC2D18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DF3CF-909E-4ECA-6AC3-FBE3BFB43563}"/>
              </a:ext>
            </a:extLst>
          </p:cNvPr>
          <p:cNvSpPr>
            <a:spLocks noGrp="1"/>
          </p:cNvSpPr>
          <p:nvPr>
            <p:ph type="body" idx="1"/>
          </p:nvPr>
        </p:nvSpPr>
        <p:spPr/>
        <p:txBody>
          <a:bodyPr/>
          <a:lstStyle/>
          <a:p>
            <a:endParaRPr lang="en-FR" dirty="0"/>
          </a:p>
        </p:txBody>
      </p:sp>
      <p:sp>
        <p:nvSpPr>
          <p:cNvPr id="4" name="Slide Number Placeholder 3">
            <a:extLst>
              <a:ext uri="{FF2B5EF4-FFF2-40B4-BE49-F238E27FC236}">
                <a16:creationId xmlns:a16="http://schemas.microsoft.com/office/drawing/2014/main" id="{3B8FFE3C-7138-70FF-8BC4-655221302A88}"/>
              </a:ext>
            </a:extLst>
          </p:cNvPr>
          <p:cNvSpPr>
            <a:spLocks noGrp="1"/>
          </p:cNvSpPr>
          <p:nvPr>
            <p:ph type="sldNum" sz="quarter" idx="5"/>
          </p:nvPr>
        </p:nvSpPr>
        <p:spPr/>
        <p:txBody>
          <a:bodyPr/>
          <a:lstStyle/>
          <a:p>
            <a:fld id="{C979C820-9E5A-2F44-BD3D-31175DF50D8E}" type="slidenum">
              <a:rPr lang="en-FR" smtClean="0"/>
              <a:t>3</a:t>
            </a:fld>
            <a:endParaRPr lang="en-FR"/>
          </a:p>
        </p:txBody>
      </p:sp>
    </p:spTree>
    <p:extLst>
      <p:ext uri="{BB962C8B-B14F-4D97-AF65-F5344CB8AC3E}">
        <p14:creationId xmlns:p14="http://schemas.microsoft.com/office/powerpoint/2010/main" val="1707866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C979C820-9E5A-2F44-BD3D-31175DF50D8E}" type="slidenum">
              <a:rPr lang="en-FR" smtClean="0"/>
              <a:t>4</a:t>
            </a:fld>
            <a:endParaRPr lang="en-FR"/>
          </a:p>
        </p:txBody>
      </p:sp>
    </p:spTree>
    <p:extLst>
      <p:ext uri="{BB962C8B-B14F-4D97-AF65-F5344CB8AC3E}">
        <p14:creationId xmlns:p14="http://schemas.microsoft.com/office/powerpoint/2010/main" val="902022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77602-ADC0-9F78-E208-3B55FF2B8B7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FR"/>
          </a:p>
        </p:txBody>
      </p:sp>
      <p:sp>
        <p:nvSpPr>
          <p:cNvPr id="3" name="Subtitle 2">
            <a:extLst>
              <a:ext uri="{FF2B5EF4-FFF2-40B4-BE49-F238E27FC236}">
                <a16:creationId xmlns:a16="http://schemas.microsoft.com/office/drawing/2014/main" id="{C957C47A-C151-630E-7FFF-78CB4DA91B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R"/>
          </a:p>
        </p:txBody>
      </p:sp>
      <p:sp>
        <p:nvSpPr>
          <p:cNvPr id="4" name="Date Placeholder 3">
            <a:extLst>
              <a:ext uri="{FF2B5EF4-FFF2-40B4-BE49-F238E27FC236}">
                <a16:creationId xmlns:a16="http://schemas.microsoft.com/office/drawing/2014/main" id="{9C2179D4-1E44-E0F7-686D-4543076C90FE}"/>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5" name="Footer Placeholder 4">
            <a:extLst>
              <a:ext uri="{FF2B5EF4-FFF2-40B4-BE49-F238E27FC236}">
                <a16:creationId xmlns:a16="http://schemas.microsoft.com/office/drawing/2014/main" id="{7F69620D-59C3-9898-7037-F69D9E0B6257}"/>
              </a:ext>
            </a:extLst>
          </p:cNvPr>
          <p:cNvSpPr>
            <a:spLocks noGrp="1"/>
          </p:cNvSpPr>
          <p:nvPr>
            <p:ph type="ftr" sz="quarter" idx="11"/>
          </p:nvPr>
        </p:nvSpPr>
        <p:spPr/>
        <p:txBody>
          <a:bodyPr/>
          <a:lstStyle/>
          <a:p>
            <a:endParaRPr lang="en-FR"/>
          </a:p>
        </p:txBody>
      </p:sp>
      <p:sp>
        <p:nvSpPr>
          <p:cNvPr id="6" name="Slide Number Placeholder 5">
            <a:extLst>
              <a:ext uri="{FF2B5EF4-FFF2-40B4-BE49-F238E27FC236}">
                <a16:creationId xmlns:a16="http://schemas.microsoft.com/office/drawing/2014/main" id="{FC1EA54A-9982-FF23-1C3D-A143FB85DB3B}"/>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2148851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E737E-5E2E-FD8F-E714-FF1C4AA779D9}"/>
              </a:ext>
            </a:extLst>
          </p:cNvPr>
          <p:cNvSpPr>
            <a:spLocks noGrp="1"/>
          </p:cNvSpPr>
          <p:nvPr>
            <p:ph type="title"/>
          </p:nvPr>
        </p:nvSpPr>
        <p:spPr/>
        <p:txBody>
          <a:bodyPr/>
          <a:lstStyle/>
          <a:p>
            <a:r>
              <a:rPr lang="en-GB"/>
              <a:t>Click to edit Master title style</a:t>
            </a:r>
            <a:endParaRPr lang="en-FR"/>
          </a:p>
        </p:txBody>
      </p:sp>
      <p:sp>
        <p:nvSpPr>
          <p:cNvPr id="3" name="Content Placeholder 2">
            <a:extLst>
              <a:ext uri="{FF2B5EF4-FFF2-40B4-BE49-F238E27FC236}">
                <a16:creationId xmlns:a16="http://schemas.microsoft.com/office/drawing/2014/main" id="{8B5081A0-19CC-09B2-3F19-7FB1FB0997A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6F970EF2-AEAA-E716-E50B-BA8738C364B7}"/>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5" name="Footer Placeholder 4">
            <a:extLst>
              <a:ext uri="{FF2B5EF4-FFF2-40B4-BE49-F238E27FC236}">
                <a16:creationId xmlns:a16="http://schemas.microsoft.com/office/drawing/2014/main" id="{8C4C1076-805E-40B0-8614-8ABF71657758}"/>
              </a:ext>
            </a:extLst>
          </p:cNvPr>
          <p:cNvSpPr>
            <a:spLocks noGrp="1"/>
          </p:cNvSpPr>
          <p:nvPr>
            <p:ph type="ftr" sz="quarter" idx="11"/>
          </p:nvPr>
        </p:nvSpPr>
        <p:spPr/>
        <p:txBody>
          <a:bodyPr/>
          <a:lstStyle/>
          <a:p>
            <a:endParaRPr lang="en-FR"/>
          </a:p>
        </p:txBody>
      </p:sp>
      <p:sp>
        <p:nvSpPr>
          <p:cNvPr id="6" name="Slide Number Placeholder 5">
            <a:extLst>
              <a:ext uri="{FF2B5EF4-FFF2-40B4-BE49-F238E27FC236}">
                <a16:creationId xmlns:a16="http://schemas.microsoft.com/office/drawing/2014/main" id="{B3FEAD5D-DA82-7050-33F7-896E6F824213}"/>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1887707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063E-3A26-E74F-C3F5-2A25F3929E6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FR"/>
          </a:p>
        </p:txBody>
      </p:sp>
      <p:sp>
        <p:nvSpPr>
          <p:cNvPr id="3" name="Text Placeholder 2">
            <a:extLst>
              <a:ext uri="{FF2B5EF4-FFF2-40B4-BE49-F238E27FC236}">
                <a16:creationId xmlns:a16="http://schemas.microsoft.com/office/drawing/2014/main" id="{8C8FE009-622D-4E54-8FD3-6FBDC7561F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6219838-2E90-A3AA-811C-C6E2F4F1E01A}"/>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5" name="Footer Placeholder 4">
            <a:extLst>
              <a:ext uri="{FF2B5EF4-FFF2-40B4-BE49-F238E27FC236}">
                <a16:creationId xmlns:a16="http://schemas.microsoft.com/office/drawing/2014/main" id="{D9B216BB-5C6C-3C43-ED86-40CCDD8B08F2}"/>
              </a:ext>
            </a:extLst>
          </p:cNvPr>
          <p:cNvSpPr>
            <a:spLocks noGrp="1"/>
          </p:cNvSpPr>
          <p:nvPr>
            <p:ph type="ftr" sz="quarter" idx="11"/>
          </p:nvPr>
        </p:nvSpPr>
        <p:spPr/>
        <p:txBody>
          <a:bodyPr/>
          <a:lstStyle/>
          <a:p>
            <a:endParaRPr lang="en-FR"/>
          </a:p>
        </p:txBody>
      </p:sp>
      <p:sp>
        <p:nvSpPr>
          <p:cNvPr id="6" name="Slide Number Placeholder 5">
            <a:extLst>
              <a:ext uri="{FF2B5EF4-FFF2-40B4-BE49-F238E27FC236}">
                <a16:creationId xmlns:a16="http://schemas.microsoft.com/office/drawing/2014/main" id="{81543415-8B1C-68D7-3B27-88F6C3E0D9C5}"/>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78318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85790-6B08-C3B7-F9C8-04FE8B51EC5A}"/>
              </a:ext>
            </a:extLst>
          </p:cNvPr>
          <p:cNvSpPr>
            <a:spLocks noGrp="1"/>
          </p:cNvSpPr>
          <p:nvPr>
            <p:ph type="title"/>
          </p:nvPr>
        </p:nvSpPr>
        <p:spPr/>
        <p:txBody>
          <a:bodyPr/>
          <a:lstStyle/>
          <a:p>
            <a:r>
              <a:rPr lang="en-GB"/>
              <a:t>Click to edit Master title style</a:t>
            </a:r>
            <a:endParaRPr lang="en-FR"/>
          </a:p>
        </p:txBody>
      </p:sp>
      <p:sp>
        <p:nvSpPr>
          <p:cNvPr id="3" name="Content Placeholder 2">
            <a:extLst>
              <a:ext uri="{FF2B5EF4-FFF2-40B4-BE49-F238E27FC236}">
                <a16:creationId xmlns:a16="http://schemas.microsoft.com/office/drawing/2014/main" id="{0261085D-A8AD-305B-0AD1-D7164AC62D1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Content Placeholder 3">
            <a:extLst>
              <a:ext uri="{FF2B5EF4-FFF2-40B4-BE49-F238E27FC236}">
                <a16:creationId xmlns:a16="http://schemas.microsoft.com/office/drawing/2014/main" id="{AD980A6A-9080-79AB-FC8F-0E7BBCF48CC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Date Placeholder 4">
            <a:extLst>
              <a:ext uri="{FF2B5EF4-FFF2-40B4-BE49-F238E27FC236}">
                <a16:creationId xmlns:a16="http://schemas.microsoft.com/office/drawing/2014/main" id="{D00EC88D-13DE-E0B5-6D83-870C85279D70}"/>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6" name="Footer Placeholder 5">
            <a:extLst>
              <a:ext uri="{FF2B5EF4-FFF2-40B4-BE49-F238E27FC236}">
                <a16:creationId xmlns:a16="http://schemas.microsoft.com/office/drawing/2014/main" id="{E499A34D-1D42-2CC9-D5CB-02D01014987C}"/>
              </a:ext>
            </a:extLst>
          </p:cNvPr>
          <p:cNvSpPr>
            <a:spLocks noGrp="1"/>
          </p:cNvSpPr>
          <p:nvPr>
            <p:ph type="ftr" sz="quarter" idx="11"/>
          </p:nvPr>
        </p:nvSpPr>
        <p:spPr/>
        <p:txBody>
          <a:bodyPr/>
          <a:lstStyle/>
          <a:p>
            <a:endParaRPr lang="en-FR"/>
          </a:p>
        </p:txBody>
      </p:sp>
      <p:sp>
        <p:nvSpPr>
          <p:cNvPr id="7" name="Slide Number Placeholder 6">
            <a:extLst>
              <a:ext uri="{FF2B5EF4-FFF2-40B4-BE49-F238E27FC236}">
                <a16:creationId xmlns:a16="http://schemas.microsoft.com/office/drawing/2014/main" id="{1146F777-28A0-BA13-E5BC-88FC6475569B}"/>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3894720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5410B-C540-4640-D657-825D2795BC7F}"/>
              </a:ext>
            </a:extLst>
          </p:cNvPr>
          <p:cNvSpPr>
            <a:spLocks noGrp="1"/>
          </p:cNvSpPr>
          <p:nvPr>
            <p:ph type="title"/>
          </p:nvPr>
        </p:nvSpPr>
        <p:spPr>
          <a:xfrm>
            <a:off x="839788" y="365125"/>
            <a:ext cx="10515600" cy="1325563"/>
          </a:xfrm>
        </p:spPr>
        <p:txBody>
          <a:bodyPr/>
          <a:lstStyle/>
          <a:p>
            <a:r>
              <a:rPr lang="en-GB"/>
              <a:t>Click to edit Master title style</a:t>
            </a:r>
            <a:endParaRPr lang="en-FR"/>
          </a:p>
        </p:txBody>
      </p:sp>
      <p:sp>
        <p:nvSpPr>
          <p:cNvPr id="3" name="Text Placeholder 2">
            <a:extLst>
              <a:ext uri="{FF2B5EF4-FFF2-40B4-BE49-F238E27FC236}">
                <a16:creationId xmlns:a16="http://schemas.microsoft.com/office/drawing/2014/main" id="{1082688B-C2AA-E5C4-A01A-024127B822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7674E39-DB72-2790-6A33-8B180CB9F74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Text Placeholder 4">
            <a:extLst>
              <a:ext uri="{FF2B5EF4-FFF2-40B4-BE49-F238E27FC236}">
                <a16:creationId xmlns:a16="http://schemas.microsoft.com/office/drawing/2014/main" id="{782DCE62-47E0-6A68-865A-2BD74FE29E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EB4874-726A-3104-96AF-42FEA85DA47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7" name="Date Placeholder 6">
            <a:extLst>
              <a:ext uri="{FF2B5EF4-FFF2-40B4-BE49-F238E27FC236}">
                <a16:creationId xmlns:a16="http://schemas.microsoft.com/office/drawing/2014/main" id="{6CC93B0E-FC27-B7C0-1D59-57329DE8CE05}"/>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8" name="Footer Placeholder 7">
            <a:extLst>
              <a:ext uri="{FF2B5EF4-FFF2-40B4-BE49-F238E27FC236}">
                <a16:creationId xmlns:a16="http://schemas.microsoft.com/office/drawing/2014/main" id="{D5105CFD-2350-DFB3-A3E8-71B38D814B9F}"/>
              </a:ext>
            </a:extLst>
          </p:cNvPr>
          <p:cNvSpPr>
            <a:spLocks noGrp="1"/>
          </p:cNvSpPr>
          <p:nvPr>
            <p:ph type="ftr" sz="quarter" idx="11"/>
          </p:nvPr>
        </p:nvSpPr>
        <p:spPr/>
        <p:txBody>
          <a:bodyPr/>
          <a:lstStyle/>
          <a:p>
            <a:endParaRPr lang="en-FR"/>
          </a:p>
        </p:txBody>
      </p:sp>
      <p:sp>
        <p:nvSpPr>
          <p:cNvPr id="9" name="Slide Number Placeholder 8">
            <a:extLst>
              <a:ext uri="{FF2B5EF4-FFF2-40B4-BE49-F238E27FC236}">
                <a16:creationId xmlns:a16="http://schemas.microsoft.com/office/drawing/2014/main" id="{6957721C-794D-5821-4018-0200264E8B8D}"/>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2368705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D7619-8329-6585-738D-A7109E825E16}"/>
              </a:ext>
            </a:extLst>
          </p:cNvPr>
          <p:cNvSpPr>
            <a:spLocks noGrp="1"/>
          </p:cNvSpPr>
          <p:nvPr>
            <p:ph type="title"/>
          </p:nvPr>
        </p:nvSpPr>
        <p:spPr/>
        <p:txBody>
          <a:bodyPr/>
          <a:lstStyle/>
          <a:p>
            <a:r>
              <a:rPr lang="en-GB"/>
              <a:t>Click to edit Master title style</a:t>
            </a:r>
            <a:endParaRPr lang="en-FR"/>
          </a:p>
        </p:txBody>
      </p:sp>
      <p:sp>
        <p:nvSpPr>
          <p:cNvPr id="3" name="Date Placeholder 2">
            <a:extLst>
              <a:ext uri="{FF2B5EF4-FFF2-40B4-BE49-F238E27FC236}">
                <a16:creationId xmlns:a16="http://schemas.microsoft.com/office/drawing/2014/main" id="{4493159E-92AC-4AB8-A77F-72E9434CBF12}"/>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4" name="Footer Placeholder 3">
            <a:extLst>
              <a:ext uri="{FF2B5EF4-FFF2-40B4-BE49-F238E27FC236}">
                <a16:creationId xmlns:a16="http://schemas.microsoft.com/office/drawing/2014/main" id="{B76D8318-6B5F-E3A9-BE40-AB8920C0456B}"/>
              </a:ext>
            </a:extLst>
          </p:cNvPr>
          <p:cNvSpPr>
            <a:spLocks noGrp="1"/>
          </p:cNvSpPr>
          <p:nvPr>
            <p:ph type="ftr" sz="quarter" idx="11"/>
          </p:nvPr>
        </p:nvSpPr>
        <p:spPr/>
        <p:txBody>
          <a:bodyPr/>
          <a:lstStyle/>
          <a:p>
            <a:endParaRPr lang="en-FR"/>
          </a:p>
        </p:txBody>
      </p:sp>
      <p:sp>
        <p:nvSpPr>
          <p:cNvPr id="5" name="Slide Number Placeholder 4">
            <a:extLst>
              <a:ext uri="{FF2B5EF4-FFF2-40B4-BE49-F238E27FC236}">
                <a16:creationId xmlns:a16="http://schemas.microsoft.com/office/drawing/2014/main" id="{6732AEEB-FD7F-E3A3-9088-413905F266BE}"/>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16987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DD6662-7945-D870-80E8-32618E9FB59E}"/>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3" name="Footer Placeholder 2">
            <a:extLst>
              <a:ext uri="{FF2B5EF4-FFF2-40B4-BE49-F238E27FC236}">
                <a16:creationId xmlns:a16="http://schemas.microsoft.com/office/drawing/2014/main" id="{DB5978BC-1D48-9DC4-F3ED-4066BC8BD11A}"/>
              </a:ext>
            </a:extLst>
          </p:cNvPr>
          <p:cNvSpPr>
            <a:spLocks noGrp="1"/>
          </p:cNvSpPr>
          <p:nvPr>
            <p:ph type="ftr" sz="quarter" idx="11"/>
          </p:nvPr>
        </p:nvSpPr>
        <p:spPr/>
        <p:txBody>
          <a:bodyPr/>
          <a:lstStyle/>
          <a:p>
            <a:endParaRPr lang="en-FR"/>
          </a:p>
        </p:txBody>
      </p:sp>
      <p:sp>
        <p:nvSpPr>
          <p:cNvPr id="4" name="Slide Number Placeholder 3">
            <a:extLst>
              <a:ext uri="{FF2B5EF4-FFF2-40B4-BE49-F238E27FC236}">
                <a16:creationId xmlns:a16="http://schemas.microsoft.com/office/drawing/2014/main" id="{389E8B72-8935-BED2-156C-B26D8922C423}"/>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2882315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2F1A8-4FD7-0009-1C9B-9D0FA95138A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R"/>
          </a:p>
        </p:txBody>
      </p:sp>
      <p:sp>
        <p:nvSpPr>
          <p:cNvPr id="3" name="Content Placeholder 2">
            <a:extLst>
              <a:ext uri="{FF2B5EF4-FFF2-40B4-BE49-F238E27FC236}">
                <a16:creationId xmlns:a16="http://schemas.microsoft.com/office/drawing/2014/main" id="{9553506D-A4DF-37D6-C920-5A65B43E1A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Text Placeholder 3">
            <a:extLst>
              <a:ext uri="{FF2B5EF4-FFF2-40B4-BE49-F238E27FC236}">
                <a16:creationId xmlns:a16="http://schemas.microsoft.com/office/drawing/2014/main" id="{B981EBB0-022A-EF89-7AF7-B072105E4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490CC96-3D37-7E06-D344-AF4F5C106468}"/>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6" name="Footer Placeholder 5">
            <a:extLst>
              <a:ext uri="{FF2B5EF4-FFF2-40B4-BE49-F238E27FC236}">
                <a16:creationId xmlns:a16="http://schemas.microsoft.com/office/drawing/2014/main" id="{99896BE2-6B79-5063-B573-8B553E4C9869}"/>
              </a:ext>
            </a:extLst>
          </p:cNvPr>
          <p:cNvSpPr>
            <a:spLocks noGrp="1"/>
          </p:cNvSpPr>
          <p:nvPr>
            <p:ph type="ftr" sz="quarter" idx="11"/>
          </p:nvPr>
        </p:nvSpPr>
        <p:spPr/>
        <p:txBody>
          <a:bodyPr/>
          <a:lstStyle/>
          <a:p>
            <a:endParaRPr lang="en-FR"/>
          </a:p>
        </p:txBody>
      </p:sp>
      <p:sp>
        <p:nvSpPr>
          <p:cNvPr id="7" name="Slide Number Placeholder 6">
            <a:extLst>
              <a:ext uri="{FF2B5EF4-FFF2-40B4-BE49-F238E27FC236}">
                <a16:creationId xmlns:a16="http://schemas.microsoft.com/office/drawing/2014/main" id="{C62C42A9-987E-754E-9597-961FD14C8A41}"/>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3956827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D2447-DD90-7893-248F-5A88B753668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R"/>
          </a:p>
        </p:txBody>
      </p:sp>
      <p:sp>
        <p:nvSpPr>
          <p:cNvPr id="3" name="Picture Placeholder 2">
            <a:extLst>
              <a:ext uri="{FF2B5EF4-FFF2-40B4-BE49-F238E27FC236}">
                <a16:creationId xmlns:a16="http://schemas.microsoft.com/office/drawing/2014/main" id="{14207D36-2450-3E74-027C-18FF42A6CD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4" name="Text Placeholder 3">
            <a:extLst>
              <a:ext uri="{FF2B5EF4-FFF2-40B4-BE49-F238E27FC236}">
                <a16:creationId xmlns:a16="http://schemas.microsoft.com/office/drawing/2014/main" id="{58A63B69-24AD-F750-D43A-99475941D6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BB93282-21DC-0DC4-ECCC-960A2E109F50}"/>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6" name="Footer Placeholder 5">
            <a:extLst>
              <a:ext uri="{FF2B5EF4-FFF2-40B4-BE49-F238E27FC236}">
                <a16:creationId xmlns:a16="http://schemas.microsoft.com/office/drawing/2014/main" id="{6F177C18-6792-D10B-034E-CC275B99712E}"/>
              </a:ext>
            </a:extLst>
          </p:cNvPr>
          <p:cNvSpPr>
            <a:spLocks noGrp="1"/>
          </p:cNvSpPr>
          <p:nvPr>
            <p:ph type="ftr" sz="quarter" idx="11"/>
          </p:nvPr>
        </p:nvSpPr>
        <p:spPr/>
        <p:txBody>
          <a:bodyPr/>
          <a:lstStyle/>
          <a:p>
            <a:endParaRPr lang="en-FR"/>
          </a:p>
        </p:txBody>
      </p:sp>
      <p:sp>
        <p:nvSpPr>
          <p:cNvPr id="7" name="Slide Number Placeholder 6">
            <a:extLst>
              <a:ext uri="{FF2B5EF4-FFF2-40B4-BE49-F238E27FC236}">
                <a16:creationId xmlns:a16="http://schemas.microsoft.com/office/drawing/2014/main" id="{D5729394-AB3B-EEED-C78D-DB45E0D2D14E}"/>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2865312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B3E90-FC80-1788-22C0-BF78D44F4F2D}"/>
              </a:ext>
            </a:extLst>
          </p:cNvPr>
          <p:cNvSpPr>
            <a:spLocks noGrp="1"/>
          </p:cNvSpPr>
          <p:nvPr>
            <p:ph type="title"/>
          </p:nvPr>
        </p:nvSpPr>
        <p:spPr/>
        <p:txBody>
          <a:bodyPr/>
          <a:lstStyle/>
          <a:p>
            <a:r>
              <a:rPr lang="en-GB"/>
              <a:t>Click to edit Master title style</a:t>
            </a:r>
            <a:endParaRPr lang="en-FR"/>
          </a:p>
        </p:txBody>
      </p:sp>
      <p:sp>
        <p:nvSpPr>
          <p:cNvPr id="3" name="Vertical Text Placeholder 2">
            <a:extLst>
              <a:ext uri="{FF2B5EF4-FFF2-40B4-BE49-F238E27FC236}">
                <a16:creationId xmlns:a16="http://schemas.microsoft.com/office/drawing/2014/main" id="{C2A0F815-5346-0155-97A6-51CA831B476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7926E54E-69EB-C39A-C408-909DEFD8F0CF}"/>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5" name="Footer Placeholder 4">
            <a:extLst>
              <a:ext uri="{FF2B5EF4-FFF2-40B4-BE49-F238E27FC236}">
                <a16:creationId xmlns:a16="http://schemas.microsoft.com/office/drawing/2014/main" id="{584B1BB6-9C7E-EFEF-B4F7-F9780865DC51}"/>
              </a:ext>
            </a:extLst>
          </p:cNvPr>
          <p:cNvSpPr>
            <a:spLocks noGrp="1"/>
          </p:cNvSpPr>
          <p:nvPr>
            <p:ph type="ftr" sz="quarter" idx="11"/>
          </p:nvPr>
        </p:nvSpPr>
        <p:spPr/>
        <p:txBody>
          <a:bodyPr/>
          <a:lstStyle/>
          <a:p>
            <a:endParaRPr lang="en-FR"/>
          </a:p>
        </p:txBody>
      </p:sp>
      <p:sp>
        <p:nvSpPr>
          <p:cNvPr id="6" name="Slide Number Placeholder 5">
            <a:extLst>
              <a:ext uri="{FF2B5EF4-FFF2-40B4-BE49-F238E27FC236}">
                <a16:creationId xmlns:a16="http://schemas.microsoft.com/office/drawing/2014/main" id="{6813578B-5B3F-845A-8997-9050F5261036}"/>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390514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428FE9-603C-22EC-5AFD-FAC3E46A4D9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FR"/>
          </a:p>
        </p:txBody>
      </p:sp>
      <p:sp>
        <p:nvSpPr>
          <p:cNvPr id="3" name="Vertical Text Placeholder 2">
            <a:extLst>
              <a:ext uri="{FF2B5EF4-FFF2-40B4-BE49-F238E27FC236}">
                <a16:creationId xmlns:a16="http://schemas.microsoft.com/office/drawing/2014/main" id="{595A32F3-87D8-F65F-8CFA-A6676334373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0FC062DD-C3E0-DB42-EA06-B6251EDEE66F}"/>
              </a:ext>
            </a:extLst>
          </p:cNvPr>
          <p:cNvSpPr>
            <a:spLocks noGrp="1"/>
          </p:cNvSpPr>
          <p:nvPr>
            <p:ph type="dt" sz="half" idx="10"/>
          </p:nvPr>
        </p:nvSpPr>
        <p:spPr/>
        <p:txBody>
          <a:bodyPr/>
          <a:lstStyle/>
          <a:p>
            <a:fld id="{B7803EAA-51B3-7F4C-BA8D-39912477C1D6}" type="datetimeFigureOut">
              <a:rPr lang="en-FR" smtClean="0"/>
              <a:t>02/07/2026</a:t>
            </a:fld>
            <a:endParaRPr lang="en-FR"/>
          </a:p>
        </p:txBody>
      </p:sp>
      <p:sp>
        <p:nvSpPr>
          <p:cNvPr id="5" name="Footer Placeholder 4">
            <a:extLst>
              <a:ext uri="{FF2B5EF4-FFF2-40B4-BE49-F238E27FC236}">
                <a16:creationId xmlns:a16="http://schemas.microsoft.com/office/drawing/2014/main" id="{D9DCF0B2-5120-DA1C-72F9-CBF5DA8863CE}"/>
              </a:ext>
            </a:extLst>
          </p:cNvPr>
          <p:cNvSpPr>
            <a:spLocks noGrp="1"/>
          </p:cNvSpPr>
          <p:nvPr>
            <p:ph type="ftr" sz="quarter" idx="11"/>
          </p:nvPr>
        </p:nvSpPr>
        <p:spPr/>
        <p:txBody>
          <a:bodyPr/>
          <a:lstStyle/>
          <a:p>
            <a:endParaRPr lang="en-FR"/>
          </a:p>
        </p:txBody>
      </p:sp>
      <p:sp>
        <p:nvSpPr>
          <p:cNvPr id="6" name="Slide Number Placeholder 5">
            <a:extLst>
              <a:ext uri="{FF2B5EF4-FFF2-40B4-BE49-F238E27FC236}">
                <a16:creationId xmlns:a16="http://schemas.microsoft.com/office/drawing/2014/main" id="{878DADA7-81E7-C898-41F5-28BE317B738B}"/>
              </a:ext>
            </a:extLst>
          </p:cNvPr>
          <p:cNvSpPr>
            <a:spLocks noGrp="1"/>
          </p:cNvSpPr>
          <p:nvPr>
            <p:ph type="sldNum" sz="quarter" idx="12"/>
          </p:nvPr>
        </p:nvSpPr>
        <p:spPr/>
        <p:txBody>
          <a:bodyPr/>
          <a:lstStyle/>
          <a:p>
            <a:fld id="{E4530B6E-592E-6842-8B64-5B6C126C1A63}" type="slidenum">
              <a:rPr lang="en-FR" smtClean="0"/>
              <a:t>‹#›</a:t>
            </a:fld>
            <a:endParaRPr lang="en-FR"/>
          </a:p>
        </p:txBody>
      </p:sp>
    </p:spTree>
    <p:extLst>
      <p:ext uri="{BB962C8B-B14F-4D97-AF65-F5344CB8AC3E}">
        <p14:creationId xmlns:p14="http://schemas.microsoft.com/office/powerpoint/2010/main" val="1837393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2FD1B0-6FAE-23BC-2B0B-2005D5DF01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FR"/>
          </a:p>
        </p:txBody>
      </p:sp>
      <p:sp>
        <p:nvSpPr>
          <p:cNvPr id="3" name="Text Placeholder 2">
            <a:extLst>
              <a:ext uri="{FF2B5EF4-FFF2-40B4-BE49-F238E27FC236}">
                <a16:creationId xmlns:a16="http://schemas.microsoft.com/office/drawing/2014/main" id="{E4B88E48-12CC-9A0E-FFFC-36633BF98A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721B57D1-85B3-B98B-5C09-B6670141D7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803EAA-51B3-7F4C-BA8D-39912477C1D6}" type="datetimeFigureOut">
              <a:rPr lang="en-FR" smtClean="0"/>
              <a:t>02/07/2026</a:t>
            </a:fld>
            <a:endParaRPr lang="en-FR"/>
          </a:p>
        </p:txBody>
      </p:sp>
      <p:sp>
        <p:nvSpPr>
          <p:cNvPr id="5" name="Footer Placeholder 4">
            <a:extLst>
              <a:ext uri="{FF2B5EF4-FFF2-40B4-BE49-F238E27FC236}">
                <a16:creationId xmlns:a16="http://schemas.microsoft.com/office/drawing/2014/main" id="{CD4A54AB-49A1-5403-AEB7-4D1FAC16A6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FR"/>
          </a:p>
        </p:txBody>
      </p:sp>
      <p:sp>
        <p:nvSpPr>
          <p:cNvPr id="6" name="Slide Number Placeholder 5">
            <a:extLst>
              <a:ext uri="{FF2B5EF4-FFF2-40B4-BE49-F238E27FC236}">
                <a16:creationId xmlns:a16="http://schemas.microsoft.com/office/drawing/2014/main" id="{8DDE9BBB-EF28-9DEB-5993-1D0696CD8D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4530B6E-592E-6842-8B64-5B6C126C1A63}" type="slidenum">
              <a:rPr lang="en-FR" smtClean="0"/>
              <a:t>‹#›</a:t>
            </a:fld>
            <a:endParaRPr lang="en-FR"/>
          </a:p>
        </p:txBody>
      </p:sp>
    </p:spTree>
    <p:extLst>
      <p:ext uri="{BB962C8B-B14F-4D97-AF65-F5344CB8AC3E}">
        <p14:creationId xmlns:p14="http://schemas.microsoft.com/office/powerpoint/2010/main" val="3653579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E890C-7610-6AF5-1E29-5C7CC5A5120F}"/>
              </a:ext>
            </a:extLst>
          </p:cNvPr>
          <p:cNvSpPr>
            <a:spLocks noGrp="1"/>
          </p:cNvSpPr>
          <p:nvPr>
            <p:ph type="ctrTitle"/>
          </p:nvPr>
        </p:nvSpPr>
        <p:spPr/>
        <p:txBody>
          <a:bodyPr/>
          <a:lstStyle/>
          <a:p>
            <a:r>
              <a:rPr lang="en-FR" dirty="0"/>
              <a:t>Europe in a Changing World</a:t>
            </a:r>
          </a:p>
        </p:txBody>
      </p:sp>
      <p:sp>
        <p:nvSpPr>
          <p:cNvPr id="3" name="Subtitle 2">
            <a:extLst>
              <a:ext uri="{FF2B5EF4-FFF2-40B4-BE49-F238E27FC236}">
                <a16:creationId xmlns:a16="http://schemas.microsoft.com/office/drawing/2014/main" id="{743B247E-8415-46EB-E275-437672E4BBEF}"/>
              </a:ext>
            </a:extLst>
          </p:cNvPr>
          <p:cNvSpPr>
            <a:spLocks noGrp="1"/>
          </p:cNvSpPr>
          <p:nvPr>
            <p:ph type="subTitle" idx="1"/>
          </p:nvPr>
        </p:nvSpPr>
        <p:spPr/>
        <p:txBody>
          <a:bodyPr>
            <a:normAutofit/>
          </a:bodyPr>
          <a:lstStyle/>
          <a:p>
            <a:r>
              <a:rPr lang="en-FR" sz="4000" dirty="0"/>
              <a:t>Is the recent heatwave </a:t>
            </a:r>
            <a:br>
              <a:rPr lang="en-FR" sz="4000" dirty="0"/>
            </a:br>
            <a:r>
              <a:rPr lang="en-FR" sz="4000" dirty="0"/>
              <a:t>a game changer?</a:t>
            </a:r>
          </a:p>
        </p:txBody>
      </p:sp>
      <p:pic>
        <p:nvPicPr>
          <p:cNvPr id="5" name="Picture 4">
            <a:extLst>
              <a:ext uri="{FF2B5EF4-FFF2-40B4-BE49-F238E27FC236}">
                <a16:creationId xmlns:a16="http://schemas.microsoft.com/office/drawing/2014/main" id="{CBCCF949-D074-44BA-1521-BA6426A36A53}"/>
              </a:ext>
            </a:extLst>
          </p:cNvPr>
          <p:cNvPicPr>
            <a:picLocks noChangeAspect="1"/>
          </p:cNvPicPr>
          <p:nvPr/>
        </p:nvPicPr>
        <p:blipFill>
          <a:blip r:embed="rId2"/>
          <a:stretch>
            <a:fillRect/>
          </a:stretch>
        </p:blipFill>
        <p:spPr>
          <a:xfrm>
            <a:off x="1001485" y="668337"/>
            <a:ext cx="1556657" cy="1454581"/>
          </a:xfrm>
          <a:prstGeom prst="rect">
            <a:avLst/>
          </a:prstGeom>
        </p:spPr>
      </p:pic>
      <p:sp>
        <p:nvSpPr>
          <p:cNvPr id="6" name="TextBox 5">
            <a:extLst>
              <a:ext uri="{FF2B5EF4-FFF2-40B4-BE49-F238E27FC236}">
                <a16:creationId xmlns:a16="http://schemas.microsoft.com/office/drawing/2014/main" id="{80772395-98BA-F349-4D10-D4D6D74493CB}"/>
              </a:ext>
            </a:extLst>
          </p:cNvPr>
          <p:cNvSpPr txBox="1"/>
          <p:nvPr/>
        </p:nvSpPr>
        <p:spPr>
          <a:xfrm>
            <a:off x="8364511" y="5257799"/>
            <a:ext cx="1543987" cy="369332"/>
          </a:xfrm>
          <a:prstGeom prst="rect">
            <a:avLst/>
          </a:prstGeom>
          <a:noFill/>
        </p:spPr>
        <p:txBody>
          <a:bodyPr wrap="square" rtlCol="0">
            <a:spAutoFit/>
          </a:bodyPr>
          <a:lstStyle/>
          <a:p>
            <a:r>
              <a:rPr lang="en-FR" dirty="0"/>
              <a:t>Rod Janssen</a:t>
            </a:r>
          </a:p>
        </p:txBody>
      </p:sp>
    </p:spTree>
    <p:extLst>
      <p:ext uri="{BB962C8B-B14F-4D97-AF65-F5344CB8AC3E}">
        <p14:creationId xmlns:p14="http://schemas.microsoft.com/office/powerpoint/2010/main" val="1719578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50233-FA01-0B7B-D6D8-4A664CCA19C5}"/>
              </a:ext>
            </a:extLst>
          </p:cNvPr>
          <p:cNvSpPr>
            <a:spLocks noGrp="1"/>
          </p:cNvSpPr>
          <p:nvPr>
            <p:ph type="title"/>
          </p:nvPr>
        </p:nvSpPr>
        <p:spPr>
          <a:xfrm>
            <a:off x="838200" y="365125"/>
            <a:ext cx="10515600" cy="1017361"/>
          </a:xfrm>
        </p:spPr>
        <p:txBody>
          <a:bodyPr/>
          <a:lstStyle/>
          <a:p>
            <a:r>
              <a:rPr lang="en-FR" dirty="0"/>
              <a:t>Think about it?</a:t>
            </a:r>
          </a:p>
        </p:txBody>
      </p:sp>
      <p:sp>
        <p:nvSpPr>
          <p:cNvPr id="3" name="Content Placeholder 2">
            <a:extLst>
              <a:ext uri="{FF2B5EF4-FFF2-40B4-BE49-F238E27FC236}">
                <a16:creationId xmlns:a16="http://schemas.microsoft.com/office/drawing/2014/main" id="{7E33D95D-86DA-06B7-3CF8-AFEAEEB62FC1}"/>
              </a:ext>
            </a:extLst>
          </p:cNvPr>
          <p:cNvSpPr>
            <a:spLocks noGrp="1"/>
          </p:cNvSpPr>
          <p:nvPr>
            <p:ph idx="1"/>
          </p:nvPr>
        </p:nvSpPr>
        <p:spPr>
          <a:xfrm>
            <a:off x="925285" y="932997"/>
            <a:ext cx="10787743" cy="5652860"/>
          </a:xfrm>
        </p:spPr>
        <p:txBody>
          <a:bodyPr>
            <a:normAutofit fontScale="92500" lnSpcReduction="10000"/>
          </a:bodyPr>
          <a:lstStyle/>
          <a:p>
            <a:endParaRPr lang="en-FR" dirty="0"/>
          </a:p>
          <a:p>
            <a:r>
              <a:rPr lang="en-GB" sz="2000" dirty="0"/>
              <a:t>Macron said on Thursday that "the bulk of the work [had] been done" since he was first elected in 2017, while emphasizing the "unprecedented in our history" nature of this heatwave – Le Monde, June 28,</a:t>
            </a:r>
            <a:endParaRPr lang="en-FR" sz="2000" dirty="0"/>
          </a:p>
          <a:p>
            <a:r>
              <a:rPr lang="en-FR" sz="2000" dirty="0"/>
              <a:t>Heatwave shows, beyond any doubt, that without strong mitigation measures, adaptation will be impossible – Le Monde, June 30</a:t>
            </a:r>
          </a:p>
          <a:p>
            <a:r>
              <a:rPr lang="en-GB" sz="2000" dirty="0">
                <a:solidFill>
                  <a:srgbClr val="313131"/>
                </a:solidFill>
                <a:latin typeface="Helvetica" pitchFamily="2" charset="0"/>
              </a:rPr>
              <a:t>12 MS are putting pressure on the EU to delay a measure that will require companies to monitor, report and verify methane emissions beginning in January – Politico, June 25</a:t>
            </a:r>
          </a:p>
          <a:p>
            <a:r>
              <a:rPr lang="en-GB" sz="2000" dirty="0"/>
              <a:t>EU member countries made a deal on Wednesday that would make it easier for private investments earmarked for green activities to flow into companies building new fossil fuel projects – Politico, June 25</a:t>
            </a:r>
          </a:p>
          <a:p>
            <a:r>
              <a:rPr lang="en-GB" sz="2000" dirty="0"/>
              <a:t>Commissioner Dan Jørgensen emphasised that energy policy is now central to addressing Europe's three biggest challenges: affordability, climate change, and security. He noted that since the outbreak of the Iran conflict, Europe has spent more than €50 billion extra on energy imports without receiving any additional energy – EiD, July 2, 2026</a:t>
            </a:r>
          </a:p>
          <a:p>
            <a:r>
              <a:rPr lang="en-GB" sz="2000" dirty="0"/>
              <a:t>The need for coordinated planning across all 27 Member States. He argued that Europe's response to today's challenges—high energy prices, climate change, and security—cannot be fragmented. Energy efficiency, renewable energy deployment, electrification, and grid investments need to be planned and implemented across all 27 Member States rather than through isolated national efforts. – EiD, July 2, 2026</a:t>
            </a:r>
            <a:endParaRPr lang="en-FR" sz="2000" dirty="0"/>
          </a:p>
        </p:txBody>
      </p:sp>
    </p:spTree>
    <p:extLst>
      <p:ext uri="{BB962C8B-B14F-4D97-AF65-F5344CB8AC3E}">
        <p14:creationId xmlns:p14="http://schemas.microsoft.com/office/powerpoint/2010/main" val="2745446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661AB-A89F-2643-55AC-868958BE1C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57432B-12FA-E72A-E1C0-7C9DD85D7FBA}"/>
              </a:ext>
            </a:extLst>
          </p:cNvPr>
          <p:cNvSpPr>
            <a:spLocks noGrp="1"/>
          </p:cNvSpPr>
          <p:nvPr>
            <p:ph type="title"/>
          </p:nvPr>
        </p:nvSpPr>
        <p:spPr>
          <a:xfrm>
            <a:off x="838200" y="365125"/>
            <a:ext cx="10515600" cy="1017361"/>
          </a:xfrm>
        </p:spPr>
        <p:txBody>
          <a:bodyPr/>
          <a:lstStyle/>
          <a:p>
            <a:r>
              <a:rPr lang="en-FR" dirty="0"/>
              <a:t>Think about it some more</a:t>
            </a:r>
          </a:p>
        </p:txBody>
      </p:sp>
      <p:sp>
        <p:nvSpPr>
          <p:cNvPr id="3" name="Content Placeholder 2">
            <a:extLst>
              <a:ext uri="{FF2B5EF4-FFF2-40B4-BE49-F238E27FC236}">
                <a16:creationId xmlns:a16="http://schemas.microsoft.com/office/drawing/2014/main" id="{E0FDD990-02BF-70FA-C161-DABB2925F34E}"/>
              </a:ext>
            </a:extLst>
          </p:cNvPr>
          <p:cNvSpPr>
            <a:spLocks noGrp="1"/>
          </p:cNvSpPr>
          <p:nvPr>
            <p:ph idx="1"/>
          </p:nvPr>
        </p:nvSpPr>
        <p:spPr>
          <a:xfrm>
            <a:off x="925285" y="932997"/>
            <a:ext cx="10787743" cy="5652860"/>
          </a:xfrm>
        </p:spPr>
        <p:txBody>
          <a:bodyPr>
            <a:normAutofit/>
          </a:bodyPr>
          <a:lstStyle/>
          <a:p>
            <a:endParaRPr lang="en-FR" dirty="0"/>
          </a:p>
          <a:p>
            <a:r>
              <a:rPr lang="en-GB" sz="2000" dirty="0"/>
              <a:t>'Our infrastructure was designed for a climate that no longer exists': France's unfinished reckoning with increasing heatwaves - </a:t>
            </a:r>
            <a:r>
              <a:rPr lang="en-FR" sz="2000" dirty="0"/>
              <a:t>Heatwave shows, beyond any doubt, that without strong mitigation measures, adaptation will be impossible – Le Monde</a:t>
            </a:r>
          </a:p>
          <a:p>
            <a:r>
              <a:rPr lang="en-GB" sz="2000" dirty="0">
                <a:solidFill>
                  <a:srgbClr val="313131"/>
                </a:solidFill>
                <a:latin typeface="Helvetica" pitchFamily="2" charset="0"/>
              </a:rPr>
              <a:t>EU weighs weaker data centre climate rules in win for Big Tech. </a:t>
            </a:r>
            <a:r>
              <a:rPr lang="en-GB" sz="2000" dirty="0"/>
              <a:t>EU member countries made a deal on Wednesday that would make it easier for private investments earmarked for green activities to flow into companies building new fossil fuel projects – FT</a:t>
            </a:r>
          </a:p>
          <a:p>
            <a:endParaRPr lang="en-GB" sz="2000" dirty="0"/>
          </a:p>
        </p:txBody>
      </p:sp>
    </p:spTree>
    <p:extLst>
      <p:ext uri="{BB962C8B-B14F-4D97-AF65-F5344CB8AC3E}">
        <p14:creationId xmlns:p14="http://schemas.microsoft.com/office/powerpoint/2010/main" val="1967653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E34C9-22A9-6308-F275-3FC4A2FBFBAC}"/>
              </a:ext>
            </a:extLst>
          </p:cNvPr>
          <p:cNvSpPr>
            <a:spLocks noGrp="1"/>
          </p:cNvSpPr>
          <p:nvPr>
            <p:ph type="title"/>
          </p:nvPr>
        </p:nvSpPr>
        <p:spPr/>
        <p:txBody>
          <a:bodyPr/>
          <a:lstStyle/>
          <a:p>
            <a:r>
              <a:rPr lang="en-FR" dirty="0"/>
              <a:t>Two important quotes at IEA Global Energy Efficiency Conference, June 29-30, 2026</a:t>
            </a:r>
          </a:p>
        </p:txBody>
      </p:sp>
      <p:sp>
        <p:nvSpPr>
          <p:cNvPr id="3" name="Content Placeholder 2">
            <a:extLst>
              <a:ext uri="{FF2B5EF4-FFF2-40B4-BE49-F238E27FC236}">
                <a16:creationId xmlns:a16="http://schemas.microsoft.com/office/drawing/2014/main" id="{BEE05D30-9B93-8FF9-2FA7-315FD4708DB3}"/>
              </a:ext>
            </a:extLst>
          </p:cNvPr>
          <p:cNvSpPr>
            <a:spLocks noGrp="1"/>
          </p:cNvSpPr>
          <p:nvPr>
            <p:ph idx="1"/>
          </p:nvPr>
        </p:nvSpPr>
        <p:spPr/>
        <p:txBody>
          <a:bodyPr/>
          <a:lstStyle/>
          <a:p>
            <a:r>
              <a:rPr lang="en-FR" dirty="0"/>
              <a:t>Fatih Birol, Executive Director, IEA, </a:t>
            </a:r>
            <a:r>
              <a:rPr lang="en-GB" dirty="0"/>
              <a:t>applied Leonard Cohen's words ["There is a crack in everything. That's how the light gets in.” to today's energy challenges:</a:t>
            </a:r>
          </a:p>
          <a:p>
            <a:pPr marL="457200" lvl="1" indent="0">
              <a:buNone/>
            </a:pPr>
            <a:r>
              <a:rPr lang="en-GB" dirty="0"/>
              <a:t>"This crisis may be the crack that lets the light into the energy world. It can lead governments, businesses and consumers to build an energy system that is more secure, more affordable and more sustainable.”</a:t>
            </a:r>
          </a:p>
          <a:p>
            <a:r>
              <a:rPr lang="en-GB" dirty="0"/>
              <a:t>Quoting a famous hockey saying, EU Energy Commissioner Dan Jørgensen said this week that "you miss 100% of the shots you don't take," urging decisive action rather than delay.</a:t>
            </a:r>
          </a:p>
          <a:p>
            <a:pPr marL="0" indent="0">
              <a:buNone/>
            </a:pPr>
            <a:endParaRPr lang="en-FR" dirty="0"/>
          </a:p>
        </p:txBody>
      </p:sp>
    </p:spTree>
    <p:extLst>
      <p:ext uri="{BB962C8B-B14F-4D97-AF65-F5344CB8AC3E}">
        <p14:creationId xmlns:p14="http://schemas.microsoft.com/office/powerpoint/2010/main" val="374392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556DE1-916F-5161-A70B-BDD162021A40}"/>
              </a:ext>
            </a:extLst>
          </p:cNvPr>
          <p:cNvSpPr/>
          <p:nvPr/>
        </p:nvSpPr>
        <p:spPr>
          <a:xfrm>
            <a:off x="1666754" y="960697"/>
            <a:ext cx="3611302" cy="274320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5" name="Rectangle 4">
            <a:extLst>
              <a:ext uri="{FF2B5EF4-FFF2-40B4-BE49-F238E27FC236}">
                <a16:creationId xmlns:a16="http://schemas.microsoft.com/office/drawing/2014/main" id="{1965C41F-7D95-65BA-9222-FCED7B46FC2C}"/>
              </a:ext>
            </a:extLst>
          </p:cNvPr>
          <p:cNvSpPr/>
          <p:nvPr/>
        </p:nvSpPr>
        <p:spPr>
          <a:xfrm>
            <a:off x="5278056" y="960696"/>
            <a:ext cx="3611302" cy="274320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6" name="Rectangle 5">
            <a:extLst>
              <a:ext uri="{FF2B5EF4-FFF2-40B4-BE49-F238E27FC236}">
                <a16:creationId xmlns:a16="http://schemas.microsoft.com/office/drawing/2014/main" id="{1D367E7F-517E-B8C5-0EB5-4944A482E52D}"/>
              </a:ext>
            </a:extLst>
          </p:cNvPr>
          <p:cNvSpPr/>
          <p:nvPr/>
        </p:nvSpPr>
        <p:spPr>
          <a:xfrm>
            <a:off x="5278056" y="3703897"/>
            <a:ext cx="3611302" cy="274320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7" name="Rectangle 6">
            <a:extLst>
              <a:ext uri="{FF2B5EF4-FFF2-40B4-BE49-F238E27FC236}">
                <a16:creationId xmlns:a16="http://schemas.microsoft.com/office/drawing/2014/main" id="{71A03DD6-6B9E-8D47-1984-02A36C02F8D1}"/>
              </a:ext>
            </a:extLst>
          </p:cNvPr>
          <p:cNvSpPr/>
          <p:nvPr/>
        </p:nvSpPr>
        <p:spPr>
          <a:xfrm>
            <a:off x="1666754" y="3703897"/>
            <a:ext cx="3611302" cy="274320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8" name="TextBox 7">
            <a:extLst>
              <a:ext uri="{FF2B5EF4-FFF2-40B4-BE49-F238E27FC236}">
                <a16:creationId xmlns:a16="http://schemas.microsoft.com/office/drawing/2014/main" id="{FE423748-CAF2-468B-6514-325E38A9673A}"/>
              </a:ext>
            </a:extLst>
          </p:cNvPr>
          <p:cNvSpPr txBox="1"/>
          <p:nvPr/>
        </p:nvSpPr>
        <p:spPr>
          <a:xfrm>
            <a:off x="1972519" y="1053825"/>
            <a:ext cx="1200008" cy="369332"/>
          </a:xfrm>
          <a:prstGeom prst="rect">
            <a:avLst/>
          </a:prstGeom>
          <a:noFill/>
        </p:spPr>
        <p:txBody>
          <a:bodyPr wrap="none" rtlCol="0">
            <a:spAutoFit/>
          </a:bodyPr>
          <a:lstStyle/>
          <a:p>
            <a:r>
              <a:rPr lang="en-FR" b="1" dirty="0">
                <a:solidFill>
                  <a:srgbClr val="00B050"/>
                </a:solidFill>
              </a:rPr>
              <a:t>Strengths</a:t>
            </a:r>
          </a:p>
        </p:txBody>
      </p:sp>
      <p:sp>
        <p:nvSpPr>
          <p:cNvPr id="9" name="TextBox 8">
            <a:extLst>
              <a:ext uri="{FF2B5EF4-FFF2-40B4-BE49-F238E27FC236}">
                <a16:creationId xmlns:a16="http://schemas.microsoft.com/office/drawing/2014/main" id="{703C94C9-2CBF-044A-9499-B71070738F7D}"/>
              </a:ext>
            </a:extLst>
          </p:cNvPr>
          <p:cNvSpPr txBox="1"/>
          <p:nvPr/>
        </p:nvSpPr>
        <p:spPr>
          <a:xfrm>
            <a:off x="5633213" y="1062230"/>
            <a:ext cx="1708855" cy="369332"/>
          </a:xfrm>
          <a:prstGeom prst="rect">
            <a:avLst/>
          </a:prstGeom>
          <a:noFill/>
        </p:spPr>
        <p:txBody>
          <a:bodyPr wrap="square" rtlCol="0">
            <a:spAutoFit/>
          </a:bodyPr>
          <a:lstStyle/>
          <a:p>
            <a:r>
              <a:rPr lang="en-FR" b="1" dirty="0">
                <a:solidFill>
                  <a:srgbClr val="FF0000"/>
                </a:solidFill>
              </a:rPr>
              <a:t>Weaknesses</a:t>
            </a:r>
          </a:p>
        </p:txBody>
      </p:sp>
      <p:sp>
        <p:nvSpPr>
          <p:cNvPr id="10" name="TextBox 9">
            <a:extLst>
              <a:ext uri="{FF2B5EF4-FFF2-40B4-BE49-F238E27FC236}">
                <a16:creationId xmlns:a16="http://schemas.microsoft.com/office/drawing/2014/main" id="{243CAB3E-9F6C-3018-C63B-650AE4504405}"/>
              </a:ext>
            </a:extLst>
          </p:cNvPr>
          <p:cNvSpPr txBox="1"/>
          <p:nvPr/>
        </p:nvSpPr>
        <p:spPr>
          <a:xfrm>
            <a:off x="2048719" y="3797026"/>
            <a:ext cx="1645002" cy="369332"/>
          </a:xfrm>
          <a:prstGeom prst="rect">
            <a:avLst/>
          </a:prstGeom>
          <a:noFill/>
        </p:spPr>
        <p:txBody>
          <a:bodyPr wrap="none" rtlCol="0">
            <a:spAutoFit/>
          </a:bodyPr>
          <a:lstStyle/>
          <a:p>
            <a:r>
              <a:rPr lang="en-FR" b="1" dirty="0">
                <a:solidFill>
                  <a:srgbClr val="00B050"/>
                </a:solidFill>
              </a:rPr>
              <a:t>Opportunities</a:t>
            </a:r>
          </a:p>
        </p:txBody>
      </p:sp>
      <p:sp>
        <p:nvSpPr>
          <p:cNvPr id="11" name="TextBox 10">
            <a:extLst>
              <a:ext uri="{FF2B5EF4-FFF2-40B4-BE49-F238E27FC236}">
                <a16:creationId xmlns:a16="http://schemas.microsoft.com/office/drawing/2014/main" id="{29577B95-F445-0D42-E9F0-0355E85D1933}"/>
              </a:ext>
            </a:extLst>
          </p:cNvPr>
          <p:cNvSpPr txBox="1"/>
          <p:nvPr/>
        </p:nvSpPr>
        <p:spPr>
          <a:xfrm>
            <a:off x="5660021" y="3805431"/>
            <a:ext cx="970587" cy="369332"/>
          </a:xfrm>
          <a:prstGeom prst="rect">
            <a:avLst/>
          </a:prstGeom>
          <a:noFill/>
        </p:spPr>
        <p:txBody>
          <a:bodyPr wrap="none" rtlCol="0">
            <a:spAutoFit/>
          </a:bodyPr>
          <a:lstStyle/>
          <a:p>
            <a:r>
              <a:rPr lang="en-FR" b="1" dirty="0">
                <a:solidFill>
                  <a:srgbClr val="FF0000"/>
                </a:solidFill>
              </a:rPr>
              <a:t>Threats</a:t>
            </a:r>
          </a:p>
        </p:txBody>
      </p:sp>
      <p:sp>
        <p:nvSpPr>
          <p:cNvPr id="12" name="TextBox 11">
            <a:extLst>
              <a:ext uri="{FF2B5EF4-FFF2-40B4-BE49-F238E27FC236}">
                <a16:creationId xmlns:a16="http://schemas.microsoft.com/office/drawing/2014/main" id="{98E073CE-C1C9-1FBB-2AFF-538E9A41D5FD}"/>
              </a:ext>
            </a:extLst>
          </p:cNvPr>
          <p:cNvSpPr txBox="1"/>
          <p:nvPr/>
        </p:nvSpPr>
        <p:spPr>
          <a:xfrm>
            <a:off x="1053296" y="509286"/>
            <a:ext cx="1664879" cy="369332"/>
          </a:xfrm>
          <a:prstGeom prst="rect">
            <a:avLst/>
          </a:prstGeom>
          <a:noFill/>
        </p:spPr>
        <p:txBody>
          <a:bodyPr wrap="none" rtlCol="0">
            <a:spAutoFit/>
          </a:bodyPr>
          <a:lstStyle/>
          <a:p>
            <a:r>
              <a:rPr lang="en-FR" dirty="0"/>
              <a:t>SWOT Analysis</a:t>
            </a:r>
          </a:p>
        </p:txBody>
      </p:sp>
      <p:sp>
        <p:nvSpPr>
          <p:cNvPr id="13" name="TextBox 12">
            <a:extLst>
              <a:ext uri="{FF2B5EF4-FFF2-40B4-BE49-F238E27FC236}">
                <a16:creationId xmlns:a16="http://schemas.microsoft.com/office/drawing/2014/main" id="{B5073EE8-0AE7-1EC5-F85D-8E1B28795847}"/>
              </a:ext>
            </a:extLst>
          </p:cNvPr>
          <p:cNvSpPr txBox="1"/>
          <p:nvPr/>
        </p:nvSpPr>
        <p:spPr>
          <a:xfrm>
            <a:off x="1740793" y="4185648"/>
            <a:ext cx="3155298" cy="1323439"/>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rgbClr val="20242D"/>
                </a:solidFill>
                <a:latin typeface="HelveticaNeue" panose="02000503000000020004" pitchFamily="2" charset="0"/>
              </a:rPr>
              <a:t>heatwave shows, beyond any doubt, that without strong mitigation measures, adaptation will be impossible – Le Monde</a:t>
            </a:r>
            <a:endParaRPr lang="en-FR" sz="1600" dirty="0"/>
          </a:p>
        </p:txBody>
      </p:sp>
      <p:sp>
        <p:nvSpPr>
          <p:cNvPr id="14" name="TextBox 13">
            <a:extLst>
              <a:ext uri="{FF2B5EF4-FFF2-40B4-BE49-F238E27FC236}">
                <a16:creationId xmlns:a16="http://schemas.microsoft.com/office/drawing/2014/main" id="{7BEBD02D-C902-8192-853C-0467BFBBB4BF}"/>
              </a:ext>
            </a:extLst>
          </p:cNvPr>
          <p:cNvSpPr txBox="1"/>
          <p:nvPr/>
        </p:nvSpPr>
        <p:spPr>
          <a:xfrm>
            <a:off x="1722899" y="1696589"/>
            <a:ext cx="2899255" cy="646331"/>
          </a:xfrm>
          <a:prstGeom prst="rect">
            <a:avLst/>
          </a:prstGeom>
          <a:noFill/>
        </p:spPr>
        <p:txBody>
          <a:bodyPr wrap="none" rtlCol="0">
            <a:spAutoFit/>
          </a:bodyPr>
          <a:lstStyle/>
          <a:p>
            <a:pPr marL="285750" indent="-285750">
              <a:buFont typeface="Arial" panose="020B0604020202020204" pitchFamily="34" charset="0"/>
              <a:buChar char="•"/>
            </a:pPr>
            <a:r>
              <a:rPr lang="en-FR" dirty="0"/>
              <a:t>Absolute need for action</a:t>
            </a:r>
          </a:p>
          <a:p>
            <a:pPr marL="285750" indent="-285750">
              <a:buFont typeface="Arial" panose="020B0604020202020204" pitchFamily="34" charset="0"/>
              <a:buChar char="•"/>
            </a:pPr>
            <a:endParaRPr lang="en-FR" dirty="0"/>
          </a:p>
        </p:txBody>
      </p:sp>
      <p:sp>
        <p:nvSpPr>
          <p:cNvPr id="15" name="TextBox 14">
            <a:extLst>
              <a:ext uri="{FF2B5EF4-FFF2-40B4-BE49-F238E27FC236}">
                <a16:creationId xmlns:a16="http://schemas.microsoft.com/office/drawing/2014/main" id="{0DB66C09-DF7E-5BC4-8197-8DAED352398B}"/>
              </a:ext>
            </a:extLst>
          </p:cNvPr>
          <p:cNvSpPr txBox="1"/>
          <p:nvPr/>
        </p:nvSpPr>
        <p:spPr>
          <a:xfrm>
            <a:off x="5491842" y="1696589"/>
            <a:ext cx="2890158" cy="1200329"/>
          </a:xfrm>
          <a:prstGeom prst="rect">
            <a:avLst/>
          </a:prstGeom>
          <a:noFill/>
        </p:spPr>
        <p:txBody>
          <a:bodyPr wrap="square" rtlCol="0">
            <a:spAutoFit/>
          </a:bodyPr>
          <a:lstStyle/>
          <a:p>
            <a:pPr marL="285750" indent="-285750">
              <a:buFont typeface="Arial" panose="020B0604020202020204" pitchFamily="34" charset="0"/>
              <a:buChar char="•"/>
            </a:pPr>
            <a:r>
              <a:rPr lang="en-FR" dirty="0"/>
              <a:t>Slow action</a:t>
            </a:r>
          </a:p>
          <a:p>
            <a:pPr marL="285750" indent="-285750">
              <a:buFont typeface="Arial" panose="020B0604020202020204" pitchFamily="34" charset="0"/>
              <a:buChar char="•"/>
            </a:pPr>
            <a:r>
              <a:rPr lang="en-FR" dirty="0"/>
              <a:t>Inadequate preparation</a:t>
            </a:r>
          </a:p>
          <a:p>
            <a:pPr marL="285750" indent="-285750">
              <a:buFont typeface="Arial" panose="020B0604020202020204" pitchFamily="34" charset="0"/>
              <a:buChar char="•"/>
            </a:pPr>
            <a:r>
              <a:rPr lang="en-FR" dirty="0"/>
              <a:t>Infrastructure not ready for hotter world</a:t>
            </a:r>
          </a:p>
        </p:txBody>
      </p:sp>
      <p:sp>
        <p:nvSpPr>
          <p:cNvPr id="16" name="TextBox 15">
            <a:extLst>
              <a:ext uri="{FF2B5EF4-FFF2-40B4-BE49-F238E27FC236}">
                <a16:creationId xmlns:a16="http://schemas.microsoft.com/office/drawing/2014/main" id="{A036EBB0-E419-FDC3-3481-6085108BEDF8}"/>
              </a:ext>
            </a:extLst>
          </p:cNvPr>
          <p:cNvSpPr txBox="1"/>
          <p:nvPr/>
        </p:nvSpPr>
        <p:spPr>
          <a:xfrm>
            <a:off x="5352095" y="4185648"/>
            <a:ext cx="2612572" cy="923330"/>
          </a:xfrm>
          <a:prstGeom prst="rect">
            <a:avLst/>
          </a:prstGeom>
          <a:noFill/>
        </p:spPr>
        <p:txBody>
          <a:bodyPr wrap="square" rtlCol="0">
            <a:spAutoFit/>
          </a:bodyPr>
          <a:lstStyle/>
          <a:p>
            <a:pPr marL="285750" indent="-285750">
              <a:buFont typeface="Arial" panose="020B0604020202020204" pitchFamily="34" charset="0"/>
              <a:buChar char="•"/>
            </a:pPr>
            <a:r>
              <a:rPr lang="en-FR" dirty="0"/>
              <a:t>More emphasis on defence preparation</a:t>
            </a:r>
          </a:p>
          <a:p>
            <a:pPr marL="285750" indent="-285750">
              <a:buFont typeface="Arial" panose="020B0604020202020204" pitchFamily="34" charset="0"/>
              <a:buChar char="•"/>
            </a:pPr>
            <a:r>
              <a:rPr lang="en-FR" dirty="0"/>
              <a:t>Budget concerns</a:t>
            </a:r>
          </a:p>
        </p:txBody>
      </p:sp>
    </p:spTree>
    <p:extLst>
      <p:ext uri="{BB962C8B-B14F-4D97-AF65-F5344CB8AC3E}">
        <p14:creationId xmlns:p14="http://schemas.microsoft.com/office/powerpoint/2010/main" val="2960874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732B60-43C7-2D3E-3D3B-C64B8F88BE1E}"/>
              </a:ext>
            </a:extLst>
          </p:cNvPr>
          <p:cNvSpPr txBox="1"/>
          <p:nvPr/>
        </p:nvSpPr>
        <p:spPr>
          <a:xfrm>
            <a:off x="1439055" y="1009842"/>
            <a:ext cx="4107305" cy="1292662"/>
          </a:xfrm>
          <a:prstGeom prst="rect">
            <a:avLst/>
          </a:prstGeom>
          <a:noFill/>
        </p:spPr>
        <p:txBody>
          <a:bodyPr wrap="square" rtlCol="0">
            <a:spAutoFit/>
          </a:bodyPr>
          <a:lstStyle/>
          <a:p>
            <a:r>
              <a:rPr lang="en-FR" sz="2400" b="1" dirty="0">
                <a:solidFill>
                  <a:srgbClr val="00B050"/>
                </a:solidFill>
              </a:rPr>
              <a:t>Read my weekly newsletter</a:t>
            </a:r>
          </a:p>
          <a:p>
            <a:endParaRPr lang="en-FR" dirty="0"/>
          </a:p>
          <a:p>
            <a:endParaRPr lang="en-FR" dirty="0"/>
          </a:p>
          <a:p>
            <a:endParaRPr lang="en-FR" dirty="0"/>
          </a:p>
        </p:txBody>
      </p:sp>
      <p:pic>
        <p:nvPicPr>
          <p:cNvPr id="6" name="Picture 5">
            <a:extLst>
              <a:ext uri="{FF2B5EF4-FFF2-40B4-BE49-F238E27FC236}">
                <a16:creationId xmlns:a16="http://schemas.microsoft.com/office/drawing/2014/main" id="{11BADB0D-7731-4F42-C066-3A573C9499F6}"/>
              </a:ext>
            </a:extLst>
          </p:cNvPr>
          <p:cNvPicPr>
            <a:picLocks noChangeAspect="1"/>
          </p:cNvPicPr>
          <p:nvPr/>
        </p:nvPicPr>
        <p:blipFill>
          <a:blip r:embed="rId2"/>
          <a:stretch>
            <a:fillRect/>
          </a:stretch>
        </p:blipFill>
        <p:spPr>
          <a:xfrm>
            <a:off x="2254667" y="2302504"/>
            <a:ext cx="7023100" cy="1600200"/>
          </a:xfrm>
          <a:prstGeom prst="rect">
            <a:avLst/>
          </a:prstGeom>
        </p:spPr>
      </p:pic>
      <p:sp>
        <p:nvSpPr>
          <p:cNvPr id="7" name="TextBox 6">
            <a:extLst>
              <a:ext uri="{FF2B5EF4-FFF2-40B4-BE49-F238E27FC236}">
                <a16:creationId xmlns:a16="http://schemas.microsoft.com/office/drawing/2014/main" id="{D161AE9F-F7A8-D047-8C37-49E333CAA36D}"/>
              </a:ext>
            </a:extLst>
          </p:cNvPr>
          <p:cNvSpPr txBox="1"/>
          <p:nvPr/>
        </p:nvSpPr>
        <p:spPr>
          <a:xfrm>
            <a:off x="3492707" y="4179704"/>
            <a:ext cx="6355831" cy="1046440"/>
          </a:xfrm>
          <a:prstGeom prst="rect">
            <a:avLst/>
          </a:prstGeom>
          <a:noFill/>
        </p:spPr>
        <p:txBody>
          <a:bodyPr wrap="square" rtlCol="0">
            <a:spAutoFit/>
          </a:bodyPr>
          <a:lstStyle/>
          <a:p>
            <a:r>
              <a:rPr lang="en-GB" sz="2400" b="1" dirty="0">
                <a:solidFill>
                  <a:srgbClr val="00B050"/>
                </a:solidFill>
              </a:rPr>
              <a:t>energyindemand.com</a:t>
            </a:r>
          </a:p>
          <a:p>
            <a:endParaRPr lang="en-GB" b="1" dirty="0">
              <a:solidFill>
                <a:srgbClr val="00B050"/>
              </a:solidFill>
            </a:endParaRPr>
          </a:p>
          <a:p>
            <a:r>
              <a:rPr lang="en-GB" sz="2000" b="1" dirty="0">
                <a:solidFill>
                  <a:srgbClr val="00B050"/>
                </a:solidFill>
              </a:rPr>
              <a:t>Subscribe by writing news@energyindemand.com</a:t>
            </a:r>
            <a:endParaRPr lang="en-FR" sz="2000" b="1" dirty="0">
              <a:solidFill>
                <a:srgbClr val="00B050"/>
              </a:solidFill>
            </a:endParaRPr>
          </a:p>
        </p:txBody>
      </p:sp>
    </p:spTree>
    <p:extLst>
      <p:ext uri="{BB962C8B-B14F-4D97-AF65-F5344CB8AC3E}">
        <p14:creationId xmlns:p14="http://schemas.microsoft.com/office/powerpoint/2010/main" val="11275303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345</TotalTime>
  <Words>628</Words>
  <Application>Microsoft Macintosh PowerPoint</Application>
  <PresentationFormat>Widescreen</PresentationFormat>
  <Paragraphs>41</Paragraphs>
  <Slides>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Helvetica</vt:lpstr>
      <vt:lpstr>HelveticaNeue</vt:lpstr>
      <vt:lpstr>Office Theme</vt:lpstr>
      <vt:lpstr>Europe in a Changing World</vt:lpstr>
      <vt:lpstr>Think about it?</vt:lpstr>
      <vt:lpstr>Think about it some more</vt:lpstr>
      <vt:lpstr>Two important quotes at IEA Global Energy Efficiency Conference, June 29-30, 2026</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Rod Janssen</dc:creator>
  <cp:lastModifiedBy>Rod Janssen</cp:lastModifiedBy>
  <cp:revision>16</cp:revision>
  <dcterms:created xsi:type="dcterms:W3CDTF">2026-07-02T09:47:40Z</dcterms:created>
  <dcterms:modified xsi:type="dcterms:W3CDTF">2026-07-02T16:14:20Z</dcterms:modified>
</cp:coreProperties>
</file>